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EB Garamond Medium"/>
      <p:regular r:id="rId34"/>
      <p:bold r:id="rId35"/>
      <p:italic r:id="rId36"/>
      <p:boldItalic r:id="rId37"/>
    </p:embeddedFont>
    <p:embeddedFont>
      <p:font typeface="EB Garamond SemiBold"/>
      <p:regular r:id="rId38"/>
      <p:bold r:id="rId39"/>
      <p:italic r:id="rId40"/>
      <p:boldItalic r:id="rId41"/>
    </p:embeddedFont>
    <p:embeddedFont>
      <p:font typeface="EB Garamond"/>
      <p:regular r:id="rId42"/>
      <p:bold r:id="rId43"/>
      <p:italic r:id="rId44"/>
      <p:boldItalic r:id="rId45"/>
    </p:embeddedFont>
    <p:embeddedFont>
      <p:font typeface="EB Garamond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SemiBold-italic.fntdata"/><Relationship Id="rId20" Type="http://schemas.openxmlformats.org/officeDocument/2006/relationships/slide" Target="slides/slide15.xml"/><Relationship Id="rId42" Type="http://schemas.openxmlformats.org/officeDocument/2006/relationships/font" Target="fonts/EBGaramond-regular.fntdata"/><Relationship Id="rId41" Type="http://schemas.openxmlformats.org/officeDocument/2006/relationships/font" Target="fonts/EBGaramondSemiBold-boldItalic.fntdata"/><Relationship Id="rId22" Type="http://schemas.openxmlformats.org/officeDocument/2006/relationships/slide" Target="slides/slide17.xml"/><Relationship Id="rId44" Type="http://schemas.openxmlformats.org/officeDocument/2006/relationships/font" Target="fonts/EBGaramond-italic.fntdata"/><Relationship Id="rId21" Type="http://schemas.openxmlformats.org/officeDocument/2006/relationships/slide" Target="slides/slide16.xml"/><Relationship Id="rId43" Type="http://schemas.openxmlformats.org/officeDocument/2006/relationships/font" Target="fonts/EBGaramond-bold.fntdata"/><Relationship Id="rId24" Type="http://schemas.openxmlformats.org/officeDocument/2006/relationships/slide" Target="slides/slide19.xml"/><Relationship Id="rId46" Type="http://schemas.openxmlformats.org/officeDocument/2006/relationships/font" Target="fonts/EBGaramondExtraBold-bold.fntdata"/><Relationship Id="rId23" Type="http://schemas.openxmlformats.org/officeDocument/2006/relationships/slide" Target="slides/slide18.xml"/><Relationship Id="rId45" Type="http://schemas.openxmlformats.org/officeDocument/2006/relationships/font" Target="fonts/EBGaramon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47" Type="http://schemas.openxmlformats.org/officeDocument/2006/relationships/font" Target="fonts/EBGaramondExtraBold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35" Type="http://schemas.openxmlformats.org/officeDocument/2006/relationships/font" Target="fonts/EBGaramondMedium-bold.fntdata"/><Relationship Id="rId12" Type="http://schemas.openxmlformats.org/officeDocument/2006/relationships/slide" Target="slides/slide7.xml"/><Relationship Id="rId34" Type="http://schemas.openxmlformats.org/officeDocument/2006/relationships/font" Target="fonts/EBGaramon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EBGaramon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Medium-italic.fntdata"/><Relationship Id="rId17" Type="http://schemas.openxmlformats.org/officeDocument/2006/relationships/slide" Target="slides/slide12.xml"/><Relationship Id="rId39" Type="http://schemas.openxmlformats.org/officeDocument/2006/relationships/font" Target="fonts/EBGaramondSemiBold-bold.fntdata"/><Relationship Id="rId16" Type="http://schemas.openxmlformats.org/officeDocument/2006/relationships/slide" Target="slides/slide11.xml"/><Relationship Id="rId38" Type="http://schemas.openxmlformats.org/officeDocument/2006/relationships/font" Target="fonts/EBGaramond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- Rally Cry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_1 1">
  <p:cSld name="TITLE_AND_BODY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type="title"/>
          </p:nvPr>
        </p:nvSpPr>
        <p:spPr>
          <a:xfrm>
            <a:off x="311700" y="297975"/>
            <a:ext cx="565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llustration 1">
  <p:cSld name="TITLE_AND_BODY_2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>
            <p:ph type="title"/>
          </p:nvPr>
        </p:nvSpPr>
        <p:spPr>
          <a:xfrm>
            <a:off x="3824650" y="1887900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5544" l="16734" r="16727" t="0"/>
          <a:stretch/>
        </p:blipFill>
        <p:spPr>
          <a:xfrm>
            <a:off x="0" y="0"/>
            <a:ext cx="3422449" cy="48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llustration 2">
  <p:cSld name="TITLE_AND_BODY_2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37190" l="2095" r="0" t="37186"/>
          <a:stretch/>
        </p:blipFill>
        <p:spPr>
          <a:xfrm>
            <a:off x="0" y="3540450"/>
            <a:ext cx="5035602" cy="131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73134" l="16309" r="3817" t="1242"/>
          <a:stretch/>
        </p:blipFill>
        <p:spPr>
          <a:xfrm>
            <a:off x="5035600" y="3540450"/>
            <a:ext cx="4108401" cy="13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title"/>
          </p:nvPr>
        </p:nvSpPr>
        <p:spPr>
          <a:xfrm>
            <a:off x="225735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Para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5230850" y="1085125"/>
            <a:ext cx="3270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100"/>
              <a:buFont typeface="Roboto Medium"/>
              <a:buNone/>
              <a:defRPr sz="21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5230850" y="2096225"/>
            <a:ext cx="3222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1986" l="19110" r="19116" t="1986"/>
          <a:stretch/>
        </p:blipFill>
        <p:spPr>
          <a:xfrm>
            <a:off x="350869" y="561364"/>
            <a:ext cx="4122900" cy="39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 Care + Title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ve A Mark + Title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iment.Learn.Grow + title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 With The Best + Title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 title="Title"/>
          <p:cNvSpPr txBox="1"/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All Pillars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All Pillars 1">
  <p:cSld name="BIG_NUMBER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-Rally Cry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rtiary logos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blue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green">
  <p:cSld name="TITLE_AND_TWO_COLUMNS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orange">
  <p:cSld name="TITLE_AND_TWO_COLUMNS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purple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ara_red">
  <p:cSld name="TITLE_AND_TWO_COLUMNS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40" name="Google Shape;140;p26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892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1pPr>
            <a:lvl2pPr indent="-288925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288925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4pPr>
            <a:lvl5pPr indent="-288925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5pPr>
            <a:lvl6pPr indent="-288925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6pPr>
            <a:lvl7pPr indent="-288925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7pPr>
            <a:lvl8pPr indent="-288925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8pPr>
            <a:lvl9pPr indent="-288925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-Rally Cry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b="1" sz="4200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b="1" sz="4200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+ Illustration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ara_1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700"/>
              <a:buFont typeface="Roboto"/>
              <a:buNone/>
              <a:defRPr sz="17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 sz="1400">
                <a:solidFill>
                  <a:srgbClr val="44546A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1 1">
  <p:cSld name="SECTION_HEADER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b="22853" l="0" r="0" t="31132"/>
          <a:stretch/>
        </p:blipFill>
        <p:spPr>
          <a:xfrm>
            <a:off x="0" y="13200"/>
            <a:ext cx="6283800" cy="29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329950" y="290130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329950" y="445560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38796" l="0" r="54627" t="14773"/>
          <a:stretch/>
        </p:blipFill>
        <p:spPr>
          <a:xfrm>
            <a:off x="6283800" y="0"/>
            <a:ext cx="2860200" cy="29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rot="-5400000">
            <a:off x="7936450" y="-272875"/>
            <a:ext cx="600000" cy="183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27C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6011" y="336837"/>
            <a:ext cx="1591055" cy="59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CUSTOM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b="1" sz="4200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 1">
  <p:cSld name="TITLE_AND_BOD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4503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title"/>
          </p:nvPr>
        </p:nvSpPr>
        <p:spPr>
          <a:xfrm>
            <a:off x="73133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3" type="title"/>
          </p:nvPr>
        </p:nvSpPr>
        <p:spPr>
          <a:xfrm>
            <a:off x="73125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4" type="title"/>
          </p:nvPr>
        </p:nvSpPr>
        <p:spPr>
          <a:xfrm>
            <a:off x="345658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5" type="title"/>
          </p:nvPr>
        </p:nvSpPr>
        <p:spPr>
          <a:xfrm>
            <a:off x="345650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6" type="title"/>
          </p:nvPr>
        </p:nvSpPr>
        <p:spPr>
          <a:xfrm>
            <a:off x="6181906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7" type="title"/>
          </p:nvPr>
        </p:nvSpPr>
        <p:spPr>
          <a:xfrm>
            <a:off x="6181831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0" name="Google Shape;50;p9"/>
          <p:cNvSpPr/>
          <p:nvPr>
            <p:ph idx="8" type="pic"/>
          </p:nvPr>
        </p:nvSpPr>
        <p:spPr>
          <a:xfrm>
            <a:off x="9763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9"/>
          <p:cNvSpPr/>
          <p:nvPr>
            <p:ph idx="9" type="pic"/>
          </p:nvPr>
        </p:nvSpPr>
        <p:spPr>
          <a:xfrm>
            <a:off x="365060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9"/>
          <p:cNvSpPr/>
          <p:nvPr>
            <p:ph idx="13" type="pic"/>
          </p:nvPr>
        </p:nvSpPr>
        <p:spPr>
          <a:xfrm>
            <a:off x="63248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hoto 2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11700" y="2979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2" type="title"/>
          </p:nvPr>
        </p:nvSpPr>
        <p:spPr>
          <a:xfrm>
            <a:off x="60476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3" type="title"/>
          </p:nvPr>
        </p:nvSpPr>
        <p:spPr>
          <a:xfrm>
            <a:off x="60476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4" type="title"/>
          </p:nvPr>
        </p:nvSpPr>
        <p:spPr>
          <a:xfrm>
            <a:off x="330255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5" type="title"/>
          </p:nvPr>
        </p:nvSpPr>
        <p:spPr>
          <a:xfrm>
            <a:off x="330255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6" type="title"/>
          </p:nvPr>
        </p:nvSpPr>
        <p:spPr>
          <a:xfrm>
            <a:off x="6131538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7" type="title"/>
          </p:nvPr>
        </p:nvSpPr>
        <p:spPr>
          <a:xfrm>
            <a:off x="6131538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8" type="title"/>
          </p:nvPr>
        </p:nvSpPr>
        <p:spPr>
          <a:xfrm>
            <a:off x="60476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9" type="title"/>
          </p:nvPr>
        </p:nvSpPr>
        <p:spPr>
          <a:xfrm>
            <a:off x="60476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3" type="title"/>
          </p:nvPr>
        </p:nvSpPr>
        <p:spPr>
          <a:xfrm>
            <a:off x="330255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4" type="title"/>
          </p:nvPr>
        </p:nvSpPr>
        <p:spPr>
          <a:xfrm>
            <a:off x="330255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5" type="title"/>
          </p:nvPr>
        </p:nvSpPr>
        <p:spPr>
          <a:xfrm>
            <a:off x="6131538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b="1" sz="1700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b="1" sz="1700">
                <a:solidFill>
                  <a:srgbClr val="353535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6" type="title"/>
          </p:nvPr>
        </p:nvSpPr>
        <p:spPr>
          <a:xfrm>
            <a:off x="6131538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8" name="Google Shape;68;p10"/>
          <p:cNvSpPr/>
          <p:nvPr>
            <p:ph idx="17" type="pic"/>
          </p:nvPr>
        </p:nvSpPr>
        <p:spPr>
          <a:xfrm>
            <a:off x="120610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" name="Google Shape;69;p10"/>
          <p:cNvSpPr/>
          <p:nvPr>
            <p:ph idx="18" type="pic"/>
          </p:nvPr>
        </p:nvSpPr>
        <p:spPr>
          <a:xfrm>
            <a:off x="3953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0"/>
          <p:cNvSpPr/>
          <p:nvPr>
            <p:ph idx="19" type="pic"/>
          </p:nvPr>
        </p:nvSpPr>
        <p:spPr>
          <a:xfrm>
            <a:off x="6782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0"/>
          <p:cNvSpPr/>
          <p:nvPr>
            <p:ph idx="20" type="pic"/>
          </p:nvPr>
        </p:nvSpPr>
        <p:spPr>
          <a:xfrm>
            <a:off x="120610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0"/>
          <p:cNvSpPr/>
          <p:nvPr>
            <p:ph idx="21" type="pic"/>
          </p:nvPr>
        </p:nvSpPr>
        <p:spPr>
          <a:xfrm>
            <a:off x="3953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0"/>
          <p:cNvSpPr/>
          <p:nvPr>
            <p:ph idx="22" type="pic"/>
          </p:nvPr>
        </p:nvSpPr>
        <p:spPr>
          <a:xfrm>
            <a:off x="6782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413800" y="1886850"/>
            <a:ext cx="6770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2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JEDI  Project Presentation</a:t>
            </a:r>
            <a:endParaRPr b="0" sz="302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2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                     On</a:t>
            </a:r>
            <a:endParaRPr b="0" sz="302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2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FlipFit Gym Application</a:t>
            </a:r>
            <a:endParaRPr b="0" sz="302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t/>
            </a:r>
            <a:endParaRPr sz="4480">
              <a:solidFill>
                <a:schemeClr val="lt1"/>
              </a:solidFill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616475" y="2858250"/>
            <a:ext cx="210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GROUP </a:t>
            </a:r>
            <a:r>
              <a:rPr b="1" lang="en" sz="30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C</a:t>
            </a:r>
            <a:endParaRPr b="1" i="0" sz="3000" u="none" cap="none" strike="noStrike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152400" y="181700"/>
            <a:ext cx="8771850" cy="4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1475" y="4039325"/>
            <a:ext cx="761750" cy="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/>
        </p:nvSpPr>
        <p:spPr>
          <a:xfrm>
            <a:off x="3102875" y="5451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Our Approach</a:t>
            </a:r>
            <a:endParaRPr b="0" i="0" sz="26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216625" y="1432625"/>
            <a:ext cx="86376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Introduction and discussion about the previous skills and trainings of each individual.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Brief overview of the project and the tech stacks being used along with installation of the softwares.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Every day discussion on each part of project to be included and the role of that part in the entire application.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the model diagrams -Use Case Diagram, Class Diagram, Activity Diagram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Changes introduced in the application according to the arising needs and further implementation.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Everyday with SME/Trainer  discussion of Project progress &amp; Transformation based on UML &amp; Technologies 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370375" y="1189400"/>
            <a:ext cx="82884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FlipFit aims to address the following key objectives: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Streamlined Booking Experience: Simplify the process of booking gym slots across multiple centers in </a:t>
            </a:r>
            <a:r>
              <a:rPr lang="en" sz="15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Bangalore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through a user-friendly interface.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Optimized Resource Management: Efficiently manage gym resources such as available slots, and user capacities to ensure a smooth user experience.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Enhanced Partner Engagement: Foster strong partnerships with gyms by providing them with a robust platform to manage bookings, monitor attendance, and optimize resource utilization.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Satisfaction: Improve customer satisfaction by offering transparent information on available slots, seamless booking processes, and timely notifications.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3102875" y="545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Development</a:t>
            </a:r>
            <a:endParaRPr b="0" i="0" sz="30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943425" y="370400"/>
            <a:ext cx="6536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" sz="285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Features of FlipFit Application</a:t>
            </a:r>
            <a:endParaRPr b="0" i="0" sz="285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42"/>
          <p:cNvSpPr txBox="1"/>
          <p:nvPr/>
        </p:nvSpPr>
        <p:spPr>
          <a:xfrm>
            <a:off x="64500" y="1290175"/>
            <a:ext cx="9015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Different Gym owners from different centres can register their gyms and smoothly run their business.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Users can check the slots available in various gyms and choose according to their time, region and affordability. 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The credibility of the gyms are managed by the admin by verifying and approving the gym owners’ details.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Booking of Slots in a Gym according to users convenience and availability in gyms.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Users can cancel their booking and book another slot in case they miss the slot.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 of Databases for storing information about centers and booking. No in-memory storages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Customers can view his/her plan basis day as input.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Once the seats get filled up, there is a waiting list. Also waitlisted candidates get their slots booked when there is vacant slot.</a:t>
            </a:r>
            <a:endParaRPr b="0" i="0" sz="14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2886200" y="405300"/>
            <a:ext cx="359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Structure</a:t>
            </a:r>
            <a:endParaRPr b="0" i="0" sz="32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176250" y="1334800"/>
            <a:ext cx="87915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Beans: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Initialisation of classes and their setter and getters- Used for schema  and row mapping in  JDBC.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Client: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Added controller/frontend logic code which works in command line terminal. It acts as the entry point of FlipFit application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Business: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Working logic of the FlipFit features in the backend.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DAO: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Storing and retrieving of data from MYSQL database using queries.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Exceptions: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Custom exceptions designed to handle missing data or invalid credentials.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Constants: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Contains the mysql queries as constants which can be used in DAO layer thus increasing code reusability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schema:</a:t>
            </a: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Contains the schema of the tables in database.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/>
        </p:nvSpPr>
        <p:spPr>
          <a:xfrm>
            <a:off x="950425" y="663875"/>
            <a:ext cx="691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Faced</a:t>
            </a:r>
            <a:endParaRPr b="1" i="0" sz="32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9" name="Google Shape;239;p44"/>
          <p:cNvSpPr txBox="1"/>
          <p:nvPr/>
        </p:nvSpPr>
        <p:spPr>
          <a:xfrm>
            <a:off x="628950" y="1593375"/>
            <a:ext cx="6576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adapted to the new tech stacks.</a:t>
            </a:r>
            <a:endParaRPr b="0" i="0" sz="17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Installation of new softwares and adapting to work with them.</a:t>
            </a:r>
            <a:endParaRPr b="0" i="0" sz="17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Integration of different modules of project.</a:t>
            </a:r>
            <a:endParaRPr b="0" i="0" sz="17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Coordination and Communication among teammates while working through version control system.</a:t>
            </a:r>
            <a:endParaRPr b="0" i="0" sz="17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Testing and debugging of the code according to changes in schema of database.</a:t>
            </a:r>
            <a:endParaRPr b="0" i="0" sz="17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/>
        </p:nvSpPr>
        <p:spPr>
          <a:xfrm>
            <a:off x="894550" y="5730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Learnings</a:t>
            </a:r>
            <a:endParaRPr b="0" i="0" sz="32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608000" y="1579375"/>
            <a:ext cx="75336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Team Collaboration and Effective Communication.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Tech Stack: Git, Github, Java, MySQL.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a fully working application along with scope of scalability at every stage.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the coupling and interdependence of modules while working of a large level project.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Industrial Development Practices and working under deadline.</a:t>
            </a:r>
            <a:endParaRPr b="0" i="0" sz="15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922500" y="433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Learnings</a:t>
            </a:r>
            <a:endParaRPr b="0" i="0" sz="32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628950" y="1467550"/>
            <a:ext cx="7533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b="0" i="0" lang="en" sz="16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Continuous change in code and its deployment to GitHub using git commands.</a:t>
            </a:r>
            <a:endParaRPr b="0" i="0" sz="16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b="0" i="0" lang="en" sz="16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Use of recent version of JAVA and APIs like Date and Time and Stream API for enhancing the efficiency of application.</a:t>
            </a:r>
            <a:endParaRPr b="0" i="0" sz="16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b="0" i="0" lang="en" sz="16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Learnt the need of use case diagrams, class diagrams, activity diagram before starting the project.</a:t>
            </a:r>
            <a:endParaRPr b="0" i="0" sz="16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b="0" i="0" lang="en" sz="1600" u="none" cap="none" strike="noStrik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Understood the need of proper commenting of code and documentation while working on a project that is being completed in stages.</a:t>
            </a:r>
            <a:endParaRPr b="0" i="0" sz="16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900" y="110425"/>
            <a:ext cx="7295999" cy="46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222374" cy="42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/>
        </p:nvSpPr>
        <p:spPr>
          <a:xfrm>
            <a:off x="4968800" y="2167650"/>
            <a:ext cx="3000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0" i="0" lang="en" sz="4050" u="none" cap="none" strike="noStrike">
                <a:solidFill>
                  <a:srgbClr val="027CD5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4050" u="none" cap="none" strike="noStrike">
              <a:solidFill>
                <a:srgbClr val="027C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13800" y="718575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50">
                <a:solidFill>
                  <a:srgbClr val="FFFFF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The Ask – Where we started?</a:t>
            </a:r>
            <a:endParaRPr b="0" sz="2650">
              <a:solidFill>
                <a:srgbClr val="FFFFF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b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511650" y="1719150"/>
            <a:ext cx="7392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EFEFE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As beginners in software development, we aim to enhance our skills in UML, Java, MySQL, and web integration to effectively apply these technologies in real-world applications.</a:t>
            </a:r>
            <a:endParaRPr b="0" i="0" sz="1700" u="none" cap="none" strike="noStrike">
              <a:solidFill>
                <a:srgbClr val="EFEFE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/>
        </p:nvSpPr>
        <p:spPr>
          <a:xfrm>
            <a:off x="3072000" y="36619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Thank you!!</a:t>
            </a:r>
            <a:endParaRPr b="0" i="0" sz="4000" u="none" cap="none" strike="noStrike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630475" y="286525"/>
            <a:ext cx="71337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 for 6 Days</a:t>
            </a:r>
            <a:endParaRPr sz="29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413800" y="1273550"/>
            <a:ext cx="6959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93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EB Garamond Medium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6 Days plan.</a:t>
            </a:r>
            <a:endParaRPr sz="173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8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EB Garamond Medium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Every Day Discussion about Topics/ Technologies/ Doubt clearance.</a:t>
            </a:r>
            <a:endParaRPr sz="173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389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Arial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Everyday with SME/Trainer  discussion of Project progress &amp; Transformation based on UML &amp; Technologies.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 </a:t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574550" y="369175"/>
            <a:ext cx="3751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1150" y="550750"/>
            <a:ext cx="4841275" cy="459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574550" y="1243925"/>
            <a:ext cx="30000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Sponsors</a:t>
            </a:r>
            <a:endParaRPr sz="17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Flipkart</a:t>
            </a:r>
            <a:endParaRPr sz="17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SME’s</a:t>
            </a:r>
            <a:endParaRPr b="0" i="0" sz="17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Amit Balyan</a:t>
            </a:r>
            <a:endParaRPr sz="17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b="0" i="0" lang="en" sz="17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Other HRs and Experts</a:t>
            </a:r>
            <a:endParaRPr b="0" i="0" sz="17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Anushka Khanna</a:t>
            </a:r>
            <a:endParaRPr b="0" i="0" sz="1500" u="none" cap="none" strike="noStrike">
              <a:solidFill>
                <a:srgbClr val="FFDE1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75" y="0"/>
            <a:ext cx="8759626" cy="48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100" y="981200"/>
            <a:ext cx="3740150" cy="37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594025" y="4123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b="1" i="0" sz="31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691850" y="1160075"/>
            <a:ext cx="2308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Luckshya Verma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Shashank Agarwal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Pratham Vasani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Shreya Siddhu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Aman Raizada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lang="en" sz="125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Parepalli Gayatri Sai Sanjana</a:t>
            </a:r>
            <a:endParaRPr b="1" sz="12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1136350" y="19738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Our Journey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050" y="230625"/>
            <a:ext cx="4175800" cy="42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3079950" y="412300"/>
            <a:ext cx="298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Goals</a:t>
            </a:r>
            <a:endParaRPr b="0" i="0" sz="3300" u="none" cap="none" strike="noStrike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863700" y="1427700"/>
            <a:ext cx="74166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create a robust FlipFit Gym Management System utilizing development tools and technologies, allowing both gym owner and customers to effortlessly manage and access a range of gym services and products.</a:t>
            </a:r>
            <a:endParaRPr b="0" i="0" sz="1700" u="none" cap="none" strike="noStrik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FlipFit Application allows users to view all available gym centers in a given city, enabling them to select a convenient center and choose a preferred time slot by checking its availability.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1751325" y="2001825"/>
            <a:ext cx="1917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Tech Stacks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3" name="Google Shape;20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3000" y="423850"/>
            <a:ext cx="3767350" cy="3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